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4" r:id="rId5"/>
    <p:sldId id="265" r:id="rId6"/>
    <p:sldId id="267" r:id="rId7"/>
    <p:sldId id="268" r:id="rId8"/>
    <p:sldId id="266" r:id="rId9"/>
    <p:sldId id="259" r:id="rId10"/>
    <p:sldId id="258" r:id="rId11"/>
    <p:sldId id="260" r:id="rId12"/>
    <p:sldId id="261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48"/>
  </p:normalViewPr>
  <p:slideViewPr>
    <p:cSldViewPr snapToGrid="0" snapToObjects="1">
      <p:cViewPr varScale="1">
        <p:scale>
          <a:sx n="113" d="100"/>
          <a:sy n="113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5D8F4-A7A2-F945-88E2-F2DEF6F4A5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1CFF5-AEB3-3E4C-9979-A83C35D9E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F25D3-6614-8E4C-B4FD-BDF501B75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64225-9DC0-0E48-BDE8-975A2CDDE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BE6A2-DA67-654D-B60A-5F67E391A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17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F5853-AFE5-574D-B213-7637A6367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BA4D2C-519C-DF4D-94FF-F13BD8415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5872E-3A72-4A47-941F-23000AEF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6165F-60BA-B044-BE48-A04D5BC91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27D2C-8765-EA46-AA95-26480DBC3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273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5ED2CB-FBFF-B543-913F-2A2FA4A5C2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B8BD9D-D8D6-9C4F-AD69-CC1D85EA1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8723C-1967-0A4C-9BBB-5F3B6612B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403EC-5AF5-C249-A144-D82D0F403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CFBE1-C8E0-9E4C-80B2-51676F43E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82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A1E99-D4CC-C448-B9F4-0ADE7CE68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CD8A1-38A7-8A49-9A80-7295F5C1E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77669-9CDE-D642-B5AB-9AA64C48D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EA63E-3EE9-E840-A0B5-056A46680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C955E-2317-7A40-84D7-043BFE14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308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D7547-F56D-AD4B-B5CE-50A8F987E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39303-2A3D-2B47-AD0C-24A33B626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F679B-B089-B84A-881E-EC6B7B65E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BC278-06F6-7A40-B73A-33F27AEF0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D6B44-5309-B04B-9D08-AEA313EA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179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33ADB-AF6A-3F40-9647-6736A1CF2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FE34F-01B6-FA43-9CFB-3B501545D2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CF54E-98B9-4848-ABAA-5DA2989AB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8C473-2C90-1248-8E06-C3A048BEB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2413A9-4FB2-A847-8DEC-3BE2CE17E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CAAC48-6297-E540-9185-4BAFA219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237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D9722-5142-864F-8639-EB234514C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B2DC8-632F-0248-A425-0B941DE84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A34C32-922D-A547-AABD-12FFCEB9B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941B44-52CE-8E42-AE71-9D028A001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A622C7-6D5E-8B4F-B4E4-CB40725A78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3FB8B7-3529-F24D-A538-4FF864FE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D97FD9-39BA-9042-8B44-DEC8D7AB6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C05C77-66BC-0949-81C5-01D2C7BE7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48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44FFD-C7C9-F443-97EA-9F3B856B2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A4E71F-78BB-D04B-B152-F45BD9703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F3B249-3532-E04C-A03A-E2A56559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3EDC26-0239-DD49-96ED-8384FD96F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65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C9A341-5BBC-034F-909C-7EC5B0AA0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D7C70-B0E7-0A42-8A75-63E7017F1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9A03AA-E8E1-9C4C-95F6-BA7593354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77AA5-EF70-1A4B-8300-70316FC5C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AFBBE-FED3-2541-A2E4-4B401CFE3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AE3D7-B499-4A49-9063-099E200D4C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14194-A918-0D46-B547-B619821BB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435829-AF2C-C444-B1FE-9E2B80352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1431B-C4FE-1240-B3BB-3055D89F2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07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D2B9E-0ACB-1748-A404-F3DC5EBA6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C34657-04E2-904C-9060-ED5E58161A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0B557-873A-BF41-8DE5-9D3512191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AAE997-DACE-1248-ABD1-1E8B3D7DB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91D598-AABA-9843-B3E1-4F88752B5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5B5F1-8F50-F541-A9FB-0716A9AB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52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C70469-BF98-3441-8102-75420F3C4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3A913-89AF-634B-B0BD-97481A437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4FCEB-ADAD-C34D-B797-D431CE9B83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67508-4A0C-734C-A273-D8BE2066DDB2}" type="datetimeFigureOut">
              <a:rPr lang="en-US" smtClean="0"/>
              <a:t>12/8/18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FB4E5-A573-E843-A34A-2E98CEF31B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DCCD3-3237-EE46-AEF2-81AB8D460E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BCED5-1202-F047-8D35-76430CD0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174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A11F3-7DF5-2E4C-9926-8016CC31E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355997"/>
            <a:ext cx="9144000" cy="2387600"/>
          </a:xfrm>
        </p:spPr>
        <p:txBody>
          <a:bodyPr>
            <a:normAutofit/>
          </a:bodyPr>
          <a:lstStyle/>
          <a:p>
            <a:br>
              <a:rPr lang="en-US" altLang="en-US" sz="4800" b="1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</a:br>
            <a:r>
              <a:rPr lang="en-US" altLang="en-US" sz="2800" b="1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Applied Cryptography Project 2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D92C1A-BAAB-0449-B1A6-CB87AE152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76764"/>
            <a:ext cx="9144000" cy="1655762"/>
          </a:xfrm>
        </p:spPr>
        <p:txBody>
          <a:bodyPr>
            <a:normAutofit/>
          </a:bodyPr>
          <a:lstStyle/>
          <a:p>
            <a:r>
              <a:rPr lang="en-US" sz="4000" b="1" dirty="0"/>
              <a:t>BLOCKCHAIN IMPLEMENTATION</a:t>
            </a:r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4846D4DC-B5A1-C047-8A0D-83A630ABE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081"/>
            <a:ext cx="4788485" cy="742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Line 3">
            <a:extLst>
              <a:ext uri="{FF2B5EF4-FFF2-40B4-BE49-F238E27FC236}">
                <a16:creationId xmlns:a16="http://schemas.microsoft.com/office/drawing/2014/main" id="{9EF8EE5B-AEE9-0644-A5F5-39424B0F5E3F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709613"/>
            <a:ext cx="0" cy="17462"/>
          </a:xfrm>
          <a:prstGeom prst="line">
            <a:avLst/>
          </a:prstGeom>
          <a:noFill/>
          <a:ln w="3047">
            <a:solidFill>
              <a:srgbClr val="E3E3E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Line 2">
            <a:extLst>
              <a:ext uri="{FF2B5EF4-FFF2-40B4-BE49-F238E27FC236}">
                <a16:creationId xmlns:a16="http://schemas.microsoft.com/office/drawing/2014/main" id="{16528097-23BF-C541-954C-D183D6B98D69}"/>
              </a:ext>
            </a:extLst>
          </p:cNvPr>
          <p:cNvSpPr>
            <a:spLocks noChangeShapeType="1"/>
          </p:cNvSpPr>
          <p:nvPr/>
        </p:nvSpPr>
        <p:spPr bwMode="auto">
          <a:xfrm>
            <a:off x="1588" y="706438"/>
            <a:ext cx="0" cy="20637"/>
          </a:xfrm>
          <a:prstGeom prst="line">
            <a:avLst/>
          </a:prstGeom>
          <a:noFill/>
          <a:ln w="3047">
            <a:solidFill>
              <a:srgbClr val="A0A0A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49E958E6-1182-B44A-AB44-72E76C304C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D0EF34-079D-E144-A742-671C57F2D24F}"/>
              </a:ext>
            </a:extLst>
          </p:cNvPr>
          <p:cNvSpPr/>
          <p:nvPr/>
        </p:nvSpPr>
        <p:spPr>
          <a:xfrm>
            <a:off x="7772400" y="4611689"/>
            <a:ext cx="6096000" cy="15209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	Team Members:</a:t>
            </a:r>
            <a:endParaRPr lang="en-US" sz="1600" dirty="0"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	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Susanna Xu </a:t>
            </a:r>
            <a:r>
              <a:rPr lang="en-US" b="1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sx563</a:t>
            </a:r>
            <a:endParaRPr lang="en-US" sz="1600" b="1" dirty="0"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Chuhan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Jin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cj1436</a:t>
            </a:r>
            <a:endParaRPr lang="en-US" sz="1600" b="1" dirty="0"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Suyash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Soumya </a:t>
            </a:r>
            <a:r>
              <a:rPr lang="en-US" b="1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ss11449</a:t>
            </a:r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ts val="25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>
              <a:lnSpc>
                <a:spcPts val="1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>
              <a:lnSpc>
                <a:spcPts val="1085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AABC2B-37BF-1F4E-B47A-BD50C595E31A}"/>
              </a:ext>
            </a:extLst>
          </p:cNvPr>
          <p:cNvSpPr/>
          <p:nvPr/>
        </p:nvSpPr>
        <p:spPr>
          <a:xfrm>
            <a:off x="9444038" y="125211"/>
            <a:ext cx="3586162" cy="533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85"/>
              </a:lnSpc>
            </a:pP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Professor:</a:t>
            </a:r>
            <a:endParaRPr lang="en-US" sz="1600" dirty="0"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pPr>
              <a:lnSpc>
                <a:spcPts val="1085"/>
              </a:lnSpc>
            </a:pPr>
            <a:endParaRPr lang="en-US" sz="1600" dirty="0"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085"/>
              </a:lnSpc>
            </a:pP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Giovanni Di </a:t>
            </a:r>
            <a:r>
              <a:rPr lang="en-US" dirty="0" err="1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Crescenzo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935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68F42-C7E0-6440-B03D-C8EF977C2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8D893-4A54-0D40-BF7A-2DAAFB989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834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FD3E7-EFCC-F842-87BB-EEEC106D6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 of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EC6E4-7D85-2443-AB69-F21D82DDC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73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66AE6-0A06-D84C-86E3-3EE11B273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Refinements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DCF99-80F0-A546-8555-8519D560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49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40F5E-D782-AC47-83E6-3DE122F82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B5C77-CAE2-3E44-95E3-FD1E1E956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27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ED6AB-CF6F-DE4B-99AE-EBAD8F911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/>
              <a:t>Overview</a:t>
            </a:r>
            <a:endParaRPr lang="en-US" dirty="0"/>
          </a:p>
        </p:txBody>
      </p:sp>
      <p:cxnSp>
        <p:nvCxnSpPr>
          <p:cNvPr id="28" name="Straight Connector 2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042DDDBE-72AF-4A4E-A627-A335EFBD9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756" y="2398875"/>
            <a:ext cx="1669024" cy="29281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4BEF4-C8D9-4745-818F-EB07181E9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r>
              <a:rPr lang="en-US" sz="1900" dirty="0"/>
              <a:t>A blockchain is a growing list of records called blocks, which are linked using some type of cryptographic methodology</a:t>
            </a:r>
          </a:p>
          <a:p>
            <a:endParaRPr lang="en-US" sz="1900" dirty="0"/>
          </a:p>
          <a:p>
            <a:r>
              <a:rPr lang="en-US" sz="1900" dirty="0"/>
              <a:t>Each block contains a cryptographic hash of the previous block, a timestamp, and transaction data.</a:t>
            </a:r>
          </a:p>
          <a:p>
            <a:endParaRPr lang="en-US" sz="1900" dirty="0"/>
          </a:p>
          <a:p>
            <a:r>
              <a:rPr lang="en-US" sz="1900" dirty="0"/>
              <a:t>It is an </a:t>
            </a:r>
            <a:r>
              <a:rPr lang="en-US" sz="1900" b="1" dirty="0"/>
              <a:t>open distributed ledger</a:t>
            </a:r>
            <a:r>
              <a:rPr lang="en-US" sz="1900" dirty="0"/>
              <a:t> that can record transactions between two parties efficiently and in a verifiable and permanent way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154414-0F1C-6247-BC67-EFE52B44C820}"/>
              </a:ext>
            </a:extLst>
          </p:cNvPr>
          <p:cNvSpPr/>
          <p:nvPr/>
        </p:nvSpPr>
        <p:spPr>
          <a:xfrm>
            <a:off x="0" y="5103674"/>
            <a:ext cx="50521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Blockchain formation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The main chain (black) consists of the longest series of blocks from the genesis block (green) to the current block. 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Orphan blocks (purple) exist outside of the main chain.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311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0E2642-10E9-7444-B8EE-5F08D9861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How it Works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3AFC42-50EA-1941-B5D3-7C6A8C49A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460792"/>
            <a:ext cx="5126736" cy="378096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35662-27E9-C343-ACD6-DE0A19EE1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r>
              <a:rPr lang="en-US" sz="1700" dirty="0"/>
              <a:t>A blockchain is typically managed by a Peer to Peer network which follows a distributed timestamping server protocol for inter-node communication and validating new blocks. </a:t>
            </a:r>
          </a:p>
          <a:p>
            <a:endParaRPr lang="en-US" sz="1700" dirty="0"/>
          </a:p>
          <a:p>
            <a:r>
              <a:rPr lang="en-US" sz="1700" dirty="0"/>
              <a:t>Once recorded, the data in any given block cannot be altered retroactively without alteration of all subsequent blocks, which requires consensus of the network majority. </a:t>
            </a:r>
          </a:p>
          <a:p>
            <a:endParaRPr lang="en-US" sz="1700" dirty="0"/>
          </a:p>
          <a:p>
            <a:r>
              <a:rPr lang="en-US" sz="1700" dirty="0"/>
              <a:t>This allows the participants to verify and audit transactions independently and relatively inexpensively</a:t>
            </a:r>
          </a:p>
          <a:p>
            <a:endParaRPr lang="en-US" sz="1700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141487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0A72F-798B-E646-8E4F-8C1F7C088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Blocks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7E0C3-07E7-BC49-AF5B-C31B9128B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1900"/>
              <a:t>Blocks hold batches of valid transactions that are hashed and encoded into a Merkle tree. </a:t>
            </a:r>
          </a:p>
          <a:p>
            <a:r>
              <a:rPr lang="en-US" sz="1900"/>
              <a:t>Each block includes the cryptographic hash of the prior block in the blockchain, linking the two. </a:t>
            </a:r>
          </a:p>
          <a:p>
            <a:r>
              <a:rPr lang="en-US" sz="1900"/>
              <a:t>The linked blocks form a chain.</a:t>
            </a:r>
          </a:p>
          <a:p>
            <a:r>
              <a:rPr lang="en-US" sz="1900"/>
              <a:t>This iterative process confirms the integrity of the previous block, all the way back to the original genesis block. </a:t>
            </a:r>
          </a:p>
          <a:p>
            <a:r>
              <a:rPr lang="en-US" sz="1900"/>
              <a:t>Sometimes separate blocks can be produced concurrently, creating a temporary fork. </a:t>
            </a:r>
          </a:p>
          <a:p>
            <a:r>
              <a:rPr lang="en-US" sz="1900"/>
              <a:t>Blocks not selected for inclusion in the chain are called orphan blocks.</a:t>
            </a:r>
            <a:endParaRPr lang="en-US" sz="19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1ECEB-42F0-6D49-BBDE-8526067A0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011" y="4411362"/>
            <a:ext cx="5984789" cy="282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19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FCD8D-9883-8144-AE98-FCDED1421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4132C-75A5-6A45-A4B7-0BDB882F2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-US" sz="1600"/>
              <a:t>Peers supporting the database have different versions of the history from time to time. They keep only the highest-scoring version of the database known to them. </a:t>
            </a:r>
          </a:p>
          <a:p>
            <a:endParaRPr lang="en-US" sz="1600"/>
          </a:p>
          <a:p>
            <a:r>
              <a:rPr lang="en-US" sz="1600"/>
              <a:t>Whenever a peer receives a higher-scoring version (usually the old version with a single new block added) they extend or overwrite their own database and retransmit the improvement to their peers </a:t>
            </a:r>
          </a:p>
          <a:p>
            <a:endParaRPr lang="en-US" sz="1600"/>
          </a:p>
          <a:p>
            <a:r>
              <a:rPr lang="en-US" sz="1600"/>
              <a:t>in a blockchain using the proof-of-work system, the chain with the most cumulative proof-of-work is always considered the valid one by the network. </a:t>
            </a:r>
          </a:p>
          <a:p>
            <a:endParaRPr lang="en-US" sz="1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8D366D-92C5-024D-9D81-F9E99329E0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59" b="1"/>
          <a:stretch/>
        </p:blipFill>
        <p:spPr>
          <a:xfrm>
            <a:off x="4725224" y="1864953"/>
            <a:ext cx="6445284" cy="446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12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A1C6D-35C6-554F-8A1D-60B1C10FB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F762C-0955-DB48-9B4D-670603D64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sz="1900"/>
              <a:t>No centralized official copy exists and no user is trusted more than any other.</a:t>
            </a:r>
          </a:p>
          <a:p>
            <a:r>
              <a:rPr lang="en-US" sz="1900"/>
              <a:t>Transactions are broadcast to the network using software. </a:t>
            </a:r>
          </a:p>
          <a:p>
            <a:r>
              <a:rPr lang="en-US" sz="1900"/>
              <a:t>Messages are delivered on a best effort basis. </a:t>
            </a:r>
          </a:p>
          <a:p>
            <a:r>
              <a:rPr lang="en-US" sz="1900"/>
              <a:t>Mining nodes validate transactions, add them to the block they are building, and then broadcast the completed block to other nodes. </a:t>
            </a:r>
          </a:p>
          <a:p>
            <a:r>
              <a:rPr lang="en-US" sz="1900"/>
              <a:t>Blockchains use various time-stamping schemes, such as Proof of Work, to serialize changes.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059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04ACB-5C31-2546-A9AE-ABD9899A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982FF-97FA-4E4A-8E28-53BFF7630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D60F3-C843-2E4A-9311-5830D904F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50" y="270933"/>
            <a:ext cx="11233945" cy="674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34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667CF-D942-8B4B-8FEC-EFA186246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Decentralization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F5797-CB51-AD43-9CC5-8D739921A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900" dirty="0"/>
              <a:t>By storing data across its peer-to-peer network, the blockchain eliminates a number of risks that come with data being held centrally. </a:t>
            </a:r>
          </a:p>
          <a:p>
            <a:r>
              <a:rPr lang="en-US" sz="1900" dirty="0"/>
              <a:t>Peer-to-peer blockchain networks lack centralized points of vulnerability that computer hackers can exploit. In other words, it has no central point of failure. </a:t>
            </a:r>
          </a:p>
          <a:p>
            <a:r>
              <a:rPr lang="en-US" sz="1900" dirty="0"/>
              <a:t>Every node in a decentralized system has a copy of the blockchain. </a:t>
            </a:r>
          </a:p>
          <a:p>
            <a:r>
              <a:rPr lang="en-US" sz="1900" dirty="0"/>
              <a:t>Data Quality is maintained by massive database replication and computational trust.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603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0B382-D4A9-AB42-9081-9D85F9027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in consideration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CCC34-2A8C-8948-8C02-FD0E12813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325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297</Words>
  <Application>Microsoft Macintosh PowerPoint</Application>
  <PresentationFormat>Widescreen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 Applied Cryptography Project 2 </vt:lpstr>
      <vt:lpstr>Overview</vt:lpstr>
      <vt:lpstr>How it Works</vt:lpstr>
      <vt:lpstr>Blocks</vt:lpstr>
      <vt:lpstr>PowerPoint Presentation</vt:lpstr>
      <vt:lpstr>PowerPoint Presentation</vt:lpstr>
      <vt:lpstr>PowerPoint Presentation</vt:lpstr>
      <vt:lpstr>Decentralization</vt:lpstr>
      <vt:lpstr>Parameters in consideration</vt:lpstr>
      <vt:lpstr>Implementation</vt:lpstr>
      <vt:lpstr>Performance Analysis of Parameters</vt:lpstr>
      <vt:lpstr>Future Refinements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Suyash Soumya</dc:creator>
  <cp:lastModifiedBy>Suyash Soumya</cp:lastModifiedBy>
  <cp:revision>12</cp:revision>
  <dcterms:created xsi:type="dcterms:W3CDTF">2018-12-08T23:11:47Z</dcterms:created>
  <dcterms:modified xsi:type="dcterms:W3CDTF">2018-12-09T01:48:58Z</dcterms:modified>
</cp:coreProperties>
</file>

<file path=docProps/thumbnail.jpeg>
</file>